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6" r:id="rId4"/>
    <p:sldId id="264" r:id="rId5"/>
    <p:sldId id="263" r:id="rId6"/>
    <p:sldId id="267" r:id="rId7"/>
    <p:sldId id="259" r:id="rId8"/>
    <p:sldId id="260" r:id="rId9"/>
    <p:sldId id="26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of. Chrobok" initials="V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53" autoAdjust="0"/>
  </p:normalViewPr>
  <p:slideViewPr>
    <p:cSldViewPr>
      <p:cViewPr>
        <p:scale>
          <a:sx n="100" d="100"/>
          <a:sy n="100" d="100"/>
        </p:scale>
        <p:origin x="-114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8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A942C-76AC-4A9F-A636-5262D25B001E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E2212-FC6A-423A-A244-ECBB98B78DE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84BF6-AB4C-4EAF-9657-A5DE0380B268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3B95F-F44E-46CE-ABAE-05F8BC9292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7916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-voice-day.org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cr.cz/Odbornik/dokumenty/zapisy-z-jednani-ps-k-szv_5579_998_3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lascentrum.cz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s.cz/dokumenty/stanovy_2013.pdf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Kongresy, semináře a školení foniatrických pracovišť</a:t>
            </a:r>
          </a:p>
          <a:p>
            <a:pPr lvl="1"/>
            <a:r>
              <a:rPr lang="cs-CZ" dirty="0" smtClean="0"/>
              <a:t>Foniatrický kongres 13.-15.9.2012 (organizátor: Foniatrická klinika 1. LF UK a VFN Praha)</a:t>
            </a:r>
          </a:p>
          <a:p>
            <a:pPr lvl="1"/>
            <a:r>
              <a:rPr lang="cs-CZ" dirty="0" smtClean="0"/>
              <a:t>Semináře, workshopy („Péče o sluchově postižené dítě“ 13.4.2013 /</a:t>
            </a:r>
            <a:r>
              <a:rPr lang="cs-CZ" dirty="0" err="1" smtClean="0"/>
              <a:t>Fon.kl.VFN</a:t>
            </a:r>
            <a:r>
              <a:rPr lang="cs-CZ" dirty="0" smtClean="0"/>
              <a:t> </a:t>
            </a:r>
            <a:r>
              <a:rPr lang="cs-CZ" dirty="0" err="1" smtClean="0"/>
              <a:t>Pha</a:t>
            </a:r>
            <a:r>
              <a:rPr lang="cs-CZ" dirty="0" smtClean="0"/>
              <a:t>/, workshop  „Rehabilitace jednostranných paréz hlasivky“ 19.4.2013 /Audio-</a:t>
            </a:r>
            <a:r>
              <a:rPr lang="cs-CZ" dirty="0" err="1" smtClean="0"/>
              <a:t>Fon</a:t>
            </a:r>
            <a:r>
              <a:rPr lang="cs-CZ" dirty="0" smtClean="0"/>
              <a:t> Brno/, seminář  „Audiologie“ 1.6.2013 /</a:t>
            </a:r>
            <a:r>
              <a:rPr lang="cs-CZ" dirty="0" err="1" smtClean="0"/>
              <a:t>Fon.kl.VFN</a:t>
            </a:r>
            <a:r>
              <a:rPr lang="cs-CZ" dirty="0" smtClean="0"/>
              <a:t> </a:t>
            </a:r>
            <a:r>
              <a:rPr lang="cs-CZ" dirty="0" err="1" smtClean="0"/>
              <a:t>Pha</a:t>
            </a:r>
            <a:r>
              <a:rPr lang="cs-CZ" dirty="0" smtClean="0"/>
              <a:t>/…)</a:t>
            </a:r>
          </a:p>
          <a:p>
            <a:r>
              <a:rPr lang="cs-CZ" sz="3300" dirty="0" smtClean="0"/>
              <a:t>Učební texty foniatrie</a:t>
            </a:r>
          </a:p>
          <a:p>
            <a:pPr lvl="1"/>
            <a:r>
              <a:rPr lang="cs-CZ" sz="2600" dirty="0" smtClean="0"/>
              <a:t>Dršata J., Chrobok V. a kol.: Foniatrie-Hlas – </a:t>
            </a:r>
            <a:r>
              <a:rPr lang="cs-CZ" sz="2600" dirty="0" err="1" smtClean="0"/>
              <a:t>Kutvirtova</a:t>
            </a:r>
            <a:r>
              <a:rPr lang="cs-CZ" sz="2600" dirty="0" smtClean="0"/>
              <a:t> cena, </a:t>
            </a:r>
            <a:r>
              <a:rPr lang="cs-CZ" sz="2600" dirty="0" err="1" smtClean="0"/>
              <a:t>cena</a:t>
            </a:r>
            <a:r>
              <a:rPr lang="cs-CZ" sz="2600" dirty="0" smtClean="0"/>
              <a:t> rektora UK (2013)</a:t>
            </a:r>
            <a:endParaRPr lang="cs-CZ" sz="3700" dirty="0" smtClean="0"/>
          </a:p>
          <a:p>
            <a:pPr lvl="1"/>
            <a:r>
              <a:rPr lang="cs-CZ" sz="2600" b="1" u="sng" dirty="0" smtClean="0"/>
              <a:t>Dlouhá O., Černý L.: Foniatrie</a:t>
            </a:r>
            <a:r>
              <a:rPr lang="cs-CZ" sz="2600" dirty="0" smtClean="0"/>
              <a:t>, </a:t>
            </a:r>
            <a:r>
              <a:rPr lang="cs-CZ" sz="1900" dirty="0" smtClean="0"/>
              <a:t>Karolinum Praha, 2012, 152 str., ISBN 8024620480, 9788024620480.</a:t>
            </a:r>
            <a:endParaRPr lang="cs-CZ" sz="2600" dirty="0" smtClean="0"/>
          </a:p>
          <a:p>
            <a:pPr lvl="1"/>
            <a:r>
              <a:rPr lang="cs-CZ" sz="2600" dirty="0" smtClean="0"/>
              <a:t>Foniatrie-Řeč: v rozpracování; Foniatrie-Sluch: v rozpracování</a:t>
            </a:r>
          </a:p>
          <a:p>
            <a:pPr lvl="1"/>
            <a:r>
              <a:rPr lang="cs-CZ" sz="2600" dirty="0" err="1" smtClean="0"/>
              <a:t>European</a:t>
            </a:r>
            <a:r>
              <a:rPr lang="cs-CZ" sz="2600" dirty="0" smtClean="0"/>
              <a:t> </a:t>
            </a:r>
            <a:r>
              <a:rPr lang="cs-CZ" sz="2600" dirty="0" err="1" smtClean="0"/>
              <a:t>Manual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Phoniatrics</a:t>
            </a:r>
            <a:r>
              <a:rPr lang="cs-CZ" sz="2600" dirty="0" smtClean="0"/>
              <a:t> (příspěvky: Dlouhá, Chrobok, Dršata) v rozpracování</a:t>
            </a:r>
          </a:p>
          <a:p>
            <a:pPr lvl="1">
              <a:buNone/>
            </a:pPr>
            <a:r>
              <a:rPr lang="cs-CZ" sz="2900" dirty="0" smtClean="0"/>
              <a:t>…sledujte kamenná a internetová knihkupectví</a:t>
            </a:r>
            <a:endParaRPr lang="cs-CZ" sz="3200" dirty="0" smtClean="0"/>
          </a:p>
          <a:p>
            <a:r>
              <a:rPr lang="cs-CZ" dirty="0" smtClean="0"/>
              <a:t>Osvěta: </a:t>
            </a:r>
          </a:p>
          <a:p>
            <a:pPr lvl="1"/>
            <a:r>
              <a:rPr lang="cs-CZ" dirty="0" smtClean="0"/>
              <a:t>„Bílá sobota“ (screening sluchových vad)</a:t>
            </a:r>
            <a:br>
              <a:rPr lang="cs-CZ" dirty="0" smtClean="0"/>
            </a:br>
            <a:r>
              <a:rPr lang="cs-CZ" dirty="0" smtClean="0"/>
              <a:t>účast : Hlasové centrum Praha, foniatrie ORL FNHK, ORL Ostrava</a:t>
            </a:r>
          </a:p>
          <a:p>
            <a:pPr lvl="1"/>
            <a:r>
              <a:rPr lang="cs-CZ" dirty="0" smtClean="0"/>
              <a:t>Světový den hlasu 16. dubna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world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voice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day.org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účast: Hlasové centrum Praha, foniatrie ORL FNHK, ORL Ostrava</a:t>
            </a:r>
          </a:p>
          <a:p>
            <a:pPr lvl="1">
              <a:buNone/>
            </a:pPr>
            <a:r>
              <a:rPr lang="cs-CZ" i="1" dirty="0" smtClean="0"/>
              <a:t>…nevyžaduje žádná speciální vybavení: </a:t>
            </a:r>
            <a:r>
              <a:rPr lang="cs-CZ" i="1" u="sng" dirty="0" smtClean="0"/>
              <a:t>účast je otázkou vůle a vztahu k foniatrii</a:t>
            </a:r>
            <a:r>
              <a:rPr lang="cs-CZ" i="1" dirty="0" smtClean="0"/>
              <a:t>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3B95F-F44E-46CE-ABAE-05F8BC92927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Jednání Pracovní skupiny k SZV 21.3.2013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nové databázi SZV bude pod záložkou „Pracovní skupina“ pod datem 21.3.13 nová sada výkonů.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21.3.2013 v zasedací místnosti 223k budovy Ministerstva zdravotnictví.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 jednání dle plánu: 14:20h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Odb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701 (Otorinolaryngologie) – 702 (Foniatrie; předkladatel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prof.Chrobok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jednatelé: prim.Vydrová,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dr.Dršata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dr.Talach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Body: sdílení kódů 71021, 71022 a 71023 i pro odbornost 702 (foniatrie), kombinace s klinickým vyš. 72113 a 72115 (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odb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702).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Bylo projednáno: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	nový kód 72024 „Foniatrické vyšetření“, který chceme aby se přiřazoval ke kódům klinických vyšetření ORL, a tím sanoval propad úhrad za okleštěné kódy klinických vyšetření FON (blíže odkazuji na předchozí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mailové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diskuse) –iniciativa skupiny Vydrová-Dršata-Talach (kterou inicioval Martin Kučera).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	zrušení možnosti kombinace kódů 72113 („první vyšetření pro sluchadlo“) a 72115 („seřízení sluchadla“) s klinickým vyšetřením –iniciativa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dr.Červenkové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MZd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	Změna indexu některých kódů z L2 na L3 (tj. zvýšení úhrady) –iniciativa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dr.Heleny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Rosické.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všech bodech jsme dosáhli dle mého názoru maximálního možného úspěchu: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	Nový kód  72024 byl schválen tak jak byl předložen (tj. včetně frekvence 1/1 den), pouze s časovým omezením na 10 minut (tj. přičti 10 min. k ORL vyš.) –prosadila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dr.Plšková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ze Svazu ZP. Jitka Vydrová má za úkol opravit v návrhu registračních listů a postoupit dále (-sama ví nejlépe), dát kódu (po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diskusi) nejvhodnější nadpis. Kódy klinických vyšetření nebyly zatím zrušeny –toto již není problémem který by měla měli iniciovat naše skupina.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	–vše zachování tak jak je (tzn. vyš. 72113 se s klinickým vyšetřením nesmí kombinovat, protože je v něm již vyjmenováno –viz registrační list; kód 72115 se s klinickým vyšetřením dále kombinovat smí). Jitka Vydrová pouze projde registrační listy a upraví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nejasnosti.</a:t>
            </a:r>
          </a:p>
          <a:p>
            <a:pPr marL="228600" indent="-228600">
              <a:buAutoNum type="alphaLcParenR" startAt="3"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Bude provedena změna indexace cca. 19 vyjmenovaných kódů foniatrie z L2 na L3 (tzn. zvýšena úhrada).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Odkaz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.Jedličky mailem z 5.6.2013: 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mzcr.cz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/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Odbornik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/dokumenty/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zapisy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-z-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jednani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-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ps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-k-</a:t>
            </a:r>
            <a:r>
              <a:rPr lang="cs-CZ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szv</a:t>
            </a:r>
            <a:r>
              <a:rPr lang="cs-CZ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_5579_998_3.html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None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None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Návrh změny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277/2004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(řízení motorových vozidel)</a:t>
            </a:r>
          </a:p>
          <a:p>
            <a:pPr lvl="1"/>
            <a:r>
              <a:rPr lang="cs-CZ" sz="2500" dirty="0" smtClean="0"/>
              <a:t>1. Nedoslýchavost lepší nebo rovnou ztrátě 30% dle </a:t>
            </a:r>
            <a:r>
              <a:rPr lang="cs-CZ" sz="2500" dirty="0" err="1" smtClean="0"/>
              <a:t>Fowlera</a:t>
            </a:r>
            <a:r>
              <a:rPr lang="cs-CZ" sz="2500" dirty="0" smtClean="0"/>
              <a:t> umožňuje řízení motorového vozidla bez omezení.</a:t>
            </a:r>
          </a:p>
          <a:p>
            <a:pPr lvl="1"/>
            <a:r>
              <a:rPr lang="cs-CZ" sz="2500" dirty="0" smtClean="0"/>
              <a:t>2. Stacionární nedoslýchavost se ztrátou vyšší než 30 % dle </a:t>
            </a:r>
            <a:r>
              <a:rPr lang="cs-CZ" sz="2500" dirty="0" err="1" smtClean="0"/>
              <a:t>Fowlera</a:t>
            </a:r>
            <a:r>
              <a:rPr lang="cs-CZ" sz="2500" dirty="0" smtClean="0"/>
              <a:t> splňuje podmínky pro přiznání podmíněné způsobilosti pro řízení motorového vozidla, pokud není znemožněna komunikace hovorovou řečí.</a:t>
            </a:r>
          </a:p>
          <a:p>
            <a:pPr lvl="1"/>
            <a:r>
              <a:rPr lang="cs-CZ" sz="2500" dirty="0" smtClean="0"/>
              <a:t>3. Nedoslýchavost, u které je znemožněna komunikace hovorovou řečí, musí být pro přiznání podmíněné způsobilosti, kompenzována sluchadly.</a:t>
            </a:r>
          </a:p>
          <a:p>
            <a:pPr lvl="1"/>
            <a:r>
              <a:rPr lang="cs-CZ" sz="2500" dirty="0" smtClean="0"/>
              <a:t>Kontrola sluchu za 1 rok.</a:t>
            </a:r>
            <a:endParaRPr lang="cs-CZ" sz="25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None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3B95F-F44E-46CE-ABAE-05F8BC92927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Foniatrická klinika Praha: 30. 11. 2013 (sobota) klinický seminář – sdělení</a:t>
            </a:r>
            <a:r>
              <a:rPr lang="cs-CZ" baseline="0" dirty="0" smtClean="0"/>
              <a:t> z kongresů EFAS, PEVOC, IALP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baseline="0" dirty="0" err="1" smtClean="0"/>
              <a:t>AudioFon</a:t>
            </a:r>
            <a:r>
              <a:rPr lang="cs-CZ" baseline="0" dirty="0" smtClean="0"/>
              <a:t> Centr Brno: </a:t>
            </a:r>
            <a:r>
              <a:rPr lang="cs-CZ" dirty="0" smtClean="0"/>
              <a:t>Workshop „Rehabilitace jednostranných paréz hlasivky“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Hlasové a sluchové centrum Praha: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ORL klinika FNHK: novorozenecký screening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200" dirty="0" smtClean="0"/>
              <a:t>Hlasové centrum Rychnov </a:t>
            </a:r>
            <a:r>
              <a:rPr lang="cs-CZ" sz="2200" dirty="0" err="1" smtClean="0"/>
              <a:t>n.K</a:t>
            </a:r>
            <a:r>
              <a:rPr lang="cs-CZ" sz="2200" dirty="0" smtClean="0"/>
              <a:t>. (</a:t>
            </a:r>
            <a:r>
              <a:rPr lang="cs-CZ" sz="2200" dirty="0" smtClean="0">
                <a:hlinkClick r:id="rId3"/>
              </a:rPr>
              <a:t>www.</a:t>
            </a:r>
            <a:r>
              <a:rPr lang="cs-CZ" sz="2200" dirty="0" err="1" smtClean="0">
                <a:hlinkClick r:id="rId3"/>
              </a:rPr>
              <a:t>hlascentrum.cz</a:t>
            </a:r>
            <a:r>
              <a:rPr lang="cs-CZ" sz="2200" dirty="0" smtClean="0"/>
              <a:t>):</a:t>
            </a:r>
            <a:r>
              <a:rPr lang="cs-CZ" sz="2200" baseline="0" dirty="0" smtClean="0"/>
              <a:t> </a:t>
            </a:r>
            <a:r>
              <a:rPr lang="cs-CZ" sz="2400" dirty="0" smtClean="0"/>
              <a:t>Praktický kurz hlasové rehabilitace a reedukace - </a:t>
            </a:r>
            <a:r>
              <a:rPr lang="cs-CZ" sz="2200" dirty="0" smtClean="0"/>
              <a:t>k</a:t>
            </a:r>
            <a:r>
              <a:rPr lang="de-DE" sz="2200" dirty="0" err="1" smtClean="0"/>
              <a:t>urz</a:t>
            </a:r>
            <a:r>
              <a:rPr lang="de-DE" sz="2200" dirty="0" smtClean="0"/>
              <a:t> Č. IX: 14.10. – 15.10. 2013,  11.11. – 12.11. 2013, 2.12. – 3.12. 2013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Poradní sbor:</a:t>
            </a:r>
          </a:p>
          <a:p>
            <a:pPr>
              <a:buFont typeface="Arial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odborný (foniatři z klinik: ?Maňásková Olomouc, ?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Vohlídková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Plzeň, ?Kučera Rychnov, ?Bendová Praha, ?Havlíková Ostrava) </a:t>
            </a:r>
          </a:p>
          <a:p>
            <a:pPr>
              <a:buFont typeface="Arial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ekonomický (?Kučera Rychnov,?Havlová Plzeň, ?Adam Liberec, ?Novotný Hradec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3B95F-F44E-46CE-ABAE-05F8BC92927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ČLS JEP (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cls.cz</a:t>
            </a:r>
            <a:r>
              <a:rPr lang="cs-CZ" dirty="0" smtClean="0">
                <a:hlinkClick r:id="rId3"/>
              </a:rPr>
              <a:t>/dokumenty/stanovy_2013.pdf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podporuje…rozvoj lékařských poznatků…zvyšování odbornosti členů…věda a výzkum…osvěta…výměna informací…etika povolání</a:t>
            </a:r>
          </a:p>
          <a:p>
            <a:pPr lvl="1"/>
            <a:r>
              <a:rPr lang="cs-CZ" dirty="0" err="1" smtClean="0"/>
              <a:t>organisuje</a:t>
            </a:r>
            <a:r>
              <a:rPr lang="cs-CZ" dirty="0" smtClean="0"/>
              <a:t>…diskuse…odborné a vzdělávací akce…výběrová řízení…poradenství…soutěže a ceny…vedlejší hospodářskou činnost…</a:t>
            </a:r>
          </a:p>
          <a:p>
            <a:r>
              <a:rPr lang="cs-CZ" i="1" dirty="0" smtClean="0"/>
              <a:t>ORLCHHK </a:t>
            </a:r>
            <a:r>
              <a:rPr lang="cs-CZ" dirty="0" smtClean="0"/>
              <a:t>(organizační složka ČLSJEP)</a:t>
            </a:r>
            <a:r>
              <a:rPr lang="cs-CZ" baseline="30000" dirty="0" smtClean="0"/>
              <a:t> I§4(3)</a:t>
            </a:r>
            <a:endParaRPr lang="cs-CZ" i="1" dirty="0" smtClean="0"/>
          </a:p>
          <a:p>
            <a:pPr lvl="1"/>
            <a:r>
              <a:rPr lang="cs-CZ" dirty="0" smtClean="0"/>
              <a:t>se mohou dále vnitřně členit a vytvářet nižší organizační jednotky - např. </a:t>
            </a:r>
            <a:r>
              <a:rPr lang="cs-CZ" i="1" dirty="0" smtClean="0"/>
              <a:t>(foniatrická) </a:t>
            </a:r>
            <a:r>
              <a:rPr lang="cs-CZ" dirty="0" smtClean="0"/>
              <a:t>sekce</a:t>
            </a:r>
          </a:p>
          <a:p>
            <a:pPr lvl="1"/>
            <a:r>
              <a:rPr lang="cs-CZ" dirty="0" smtClean="0"/>
              <a:t>je oprávněna…rozhodovat o …vytváření nebo rušení sekcí, vč. složení rady, resp. výboru sekce</a:t>
            </a:r>
            <a:r>
              <a:rPr lang="cs-CZ" baseline="30000" dirty="0" smtClean="0"/>
              <a:t>I§7(4)d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…</a:t>
            </a:r>
            <a:r>
              <a:rPr lang="cs-CZ" sz="2700" dirty="0" smtClean="0"/>
              <a:t>Tyto návrhy předkládat ke schválení nejbližšímu shromáždění členů.</a:t>
            </a:r>
          </a:p>
          <a:p>
            <a:r>
              <a:rPr lang="cs-CZ" dirty="0" smtClean="0"/>
              <a:t>Sekce </a:t>
            </a:r>
            <a:r>
              <a:rPr lang="cs-CZ" i="1" dirty="0" smtClean="0"/>
              <a:t>(foniatrická)</a:t>
            </a:r>
            <a:r>
              <a:rPr lang="cs-CZ" baseline="30000" dirty="0" smtClean="0"/>
              <a:t> I§4(3)</a:t>
            </a:r>
            <a:endParaRPr lang="cs-CZ" dirty="0" smtClean="0"/>
          </a:p>
          <a:p>
            <a:pPr lvl="1"/>
            <a:r>
              <a:rPr lang="cs-CZ" dirty="0" smtClean="0"/>
              <a:t>vytváří…členskou schůzi…radu, resp. výbor sekce</a:t>
            </a:r>
            <a:r>
              <a:rPr lang="cs-CZ" baseline="30000" dirty="0" smtClean="0"/>
              <a:t>II§5(2)</a:t>
            </a:r>
            <a:endParaRPr lang="cs-CZ" dirty="0" smtClean="0"/>
          </a:p>
          <a:p>
            <a:pPr lvl="1"/>
            <a:r>
              <a:rPr lang="cs-CZ" dirty="0" smtClean="0"/>
              <a:t>mohou vydávat interní předpisy, který nesmějí být v rozporu s předpisy ČLS a s předpisy </a:t>
            </a:r>
            <a:r>
              <a:rPr lang="cs-CZ" i="1" dirty="0" smtClean="0"/>
              <a:t>ORLCHHK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>…předkládá se předsednictvu ČLS JEP ke schválení se stanoviskem výboru </a:t>
            </a:r>
            <a:r>
              <a:rPr lang="cs-CZ" i="1" dirty="0" smtClean="0"/>
              <a:t>ORLCHHK</a:t>
            </a:r>
          </a:p>
          <a:p>
            <a:pPr lvl="1"/>
            <a:r>
              <a:rPr lang="cs-CZ" dirty="0" smtClean="0"/>
              <a:t>jsou povinny … respektovat rozhodnutí orgánů ČLS JEP, včetně rozhodnutí orgánů </a:t>
            </a:r>
            <a:r>
              <a:rPr lang="cs-CZ" i="1" dirty="0" smtClean="0"/>
              <a:t>ORLCHHK</a:t>
            </a:r>
          </a:p>
          <a:p>
            <a:pPr lvl="1"/>
            <a:r>
              <a:rPr lang="cs-CZ" dirty="0" smtClean="0"/>
              <a:t>jednání (schůze, výbor) na úrovni sekce dle jednacího řádu ČLSJEP</a:t>
            </a:r>
            <a:r>
              <a:rPr lang="cs-CZ" baseline="30000" dirty="0" smtClean="0"/>
              <a:t>§1(2)c</a:t>
            </a:r>
          </a:p>
          <a:p>
            <a:r>
              <a:rPr lang="cs-CZ" dirty="0" smtClean="0"/>
              <a:t>Členská schůze</a:t>
            </a:r>
          </a:p>
          <a:p>
            <a:pPr lvl="1"/>
            <a:r>
              <a:rPr lang="cs-CZ" dirty="0" smtClean="0"/>
              <a:t>volí…radu, resp. výbor sekce</a:t>
            </a:r>
            <a:r>
              <a:rPr lang="cs-CZ" baseline="30000" dirty="0" smtClean="0"/>
              <a:t> VŘ §2(2)</a:t>
            </a:r>
          </a:p>
          <a:p>
            <a:pPr lvl="1"/>
            <a:r>
              <a:rPr lang="cs-CZ" dirty="0" smtClean="0"/>
              <a:t>volí… přiměřeně pracovní orgány podle potřeby</a:t>
            </a:r>
            <a:r>
              <a:rPr lang="cs-CZ" baseline="30000" dirty="0" smtClean="0"/>
              <a:t> VŘ §2(4)</a:t>
            </a:r>
            <a:endParaRPr lang="cs-CZ" dirty="0" smtClean="0"/>
          </a:p>
          <a:p>
            <a:r>
              <a:rPr lang="cs-CZ" dirty="0" smtClean="0"/>
              <a:t>Výbor sekce</a:t>
            </a:r>
          </a:p>
          <a:p>
            <a:pPr lvl="1"/>
            <a:r>
              <a:rPr lang="cs-CZ" dirty="0" smtClean="0"/>
              <a:t>volí ze svého středu předsedu, místopředsedu a další funkcionáře</a:t>
            </a:r>
            <a:r>
              <a:rPr lang="cs-CZ" baseline="30000" dirty="0" smtClean="0"/>
              <a:t> VŘ §2(5)</a:t>
            </a:r>
            <a:endParaRPr lang="cs-CZ" dirty="0" smtClean="0"/>
          </a:p>
          <a:p>
            <a:pPr lvl="1"/>
            <a:r>
              <a:rPr lang="cs-CZ" dirty="0" smtClean="0"/>
              <a:t>sestavuje a zveřejňuje kandidátní listiny *…zajistí veškeré podmínky pro úspěšné konání  voleb…stanoví rovněž počty volených členů</a:t>
            </a:r>
            <a:r>
              <a:rPr lang="cs-CZ" baseline="30000" dirty="0" smtClean="0"/>
              <a:t> VŘ §6(4)</a:t>
            </a:r>
          </a:p>
          <a:p>
            <a:pPr lvl="1"/>
            <a:r>
              <a:rPr lang="cs-CZ" sz="2300" dirty="0" smtClean="0"/>
              <a:t>(může být volen korespondenčním nebo elektronickým způsobem…rozhoduje výbor sekce</a:t>
            </a:r>
            <a:r>
              <a:rPr lang="cs-CZ" sz="2300" baseline="30000" dirty="0" smtClean="0"/>
              <a:t> VŘ §10(1),(2)</a:t>
            </a:r>
            <a:r>
              <a:rPr lang="cs-CZ" sz="2300" dirty="0" smtClean="0"/>
              <a:t>…zvolí volební komisi</a:t>
            </a:r>
            <a:r>
              <a:rPr lang="cs-CZ" sz="2300" baseline="30000" dirty="0" smtClean="0"/>
              <a:t> </a:t>
            </a:r>
            <a:r>
              <a:rPr lang="cs-CZ" sz="2300" dirty="0" smtClean="0"/>
              <a:t>dle §7</a:t>
            </a:r>
            <a:r>
              <a:rPr lang="cs-CZ" sz="2300" baseline="30000" dirty="0" smtClean="0"/>
              <a:t> VŘ §10(4)</a:t>
            </a:r>
            <a:r>
              <a:rPr lang="cs-CZ" sz="2300" dirty="0" smtClean="0"/>
              <a:t>)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3B95F-F44E-46CE-ABAE-05F8BC92927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1270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2992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734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20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1481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030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1342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1613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113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206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7058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C001E-6CDF-4980-8359-D3DDAAC86E7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064C2-1F2B-4E56-972E-225E6B34F2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211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-voice-day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niatrie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akub.drsata@fnhk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vydrova@medico.cz" TargetMode="External"/><Relationship Id="rId3" Type="http://schemas.openxmlformats.org/officeDocument/2006/relationships/hyperlink" Target="mailto:olga.dlouha@lf1.cuni.cz" TargetMode="External"/><Relationship Id="rId7" Type="http://schemas.openxmlformats.org/officeDocument/2006/relationships/hyperlink" Target="mailto:tomas.talach@gmail.com" TargetMode="External"/><Relationship Id="rId2" Type="http://schemas.openxmlformats.org/officeDocument/2006/relationships/hyperlink" Target="mailto:jakub.drsata@fnhk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oniatrie.eu/" TargetMode="External"/><Relationship Id="rId5" Type="http://schemas.openxmlformats.org/officeDocument/2006/relationships/hyperlink" Target="mailto:ivan.jedlicka@quick.cz" TargetMode="External"/><Relationship Id="rId4" Type="http://schemas.openxmlformats.org/officeDocument/2006/relationships/hyperlink" Target="mailto:radan.ha@sezna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44" y="428604"/>
            <a:ext cx="8786874" cy="3714776"/>
          </a:xfrm>
        </p:spPr>
        <p:txBody>
          <a:bodyPr>
            <a:noAutofit/>
          </a:bodyPr>
          <a:lstStyle/>
          <a:p>
            <a:r>
              <a:rPr lang="cs-CZ" sz="5400" dirty="0" smtClean="0"/>
              <a:t>Plenární schůze foniatrické sekce</a:t>
            </a:r>
            <a:br>
              <a:rPr lang="cs-CZ" sz="5400" dirty="0" smtClean="0"/>
            </a:br>
            <a:r>
              <a:rPr lang="cs-CZ" sz="5400" dirty="0" smtClean="0"/>
              <a:t>a</a:t>
            </a:r>
            <a:br>
              <a:rPr lang="cs-CZ" sz="5400" dirty="0" smtClean="0"/>
            </a:br>
            <a:r>
              <a:rPr lang="cs-CZ" sz="5400" dirty="0" smtClean="0"/>
              <a:t>Zpráva o činnosti výboru </a:t>
            </a:r>
            <a:r>
              <a:rPr lang="cs-CZ" dirty="0" smtClean="0"/>
              <a:t>Foniatrické sekce ČSORLCHHK ČLS JEP</a:t>
            </a:r>
            <a:br>
              <a:rPr lang="cs-CZ" dirty="0" smtClean="0"/>
            </a:br>
            <a:r>
              <a:rPr lang="cs-CZ" sz="3600" dirty="0" smtClean="0"/>
              <a:t>(1. rok funkčního období)</a:t>
            </a:r>
            <a:endParaRPr lang="cs-CZ" sz="54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5357826"/>
            <a:ext cx="7858180" cy="1143008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J. Dršata, O. Dlouhá, R. Havlík, I. Jedlička, T. Talach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(Výbor Foniatrické sekce ČS ORLCHHK)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262055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cs-CZ" dirty="0" smtClean="0"/>
              <a:t>Odborné a osvětové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Kongresy, semináře a školení foniatrických pracovišť</a:t>
            </a:r>
          </a:p>
          <a:p>
            <a:pPr lvl="1"/>
            <a:r>
              <a:rPr lang="cs-CZ" dirty="0" smtClean="0"/>
              <a:t>Foniatrický kongres 13.-15.9.2012 (Foniatrická klinika 1. LF UK a VFN Praha)</a:t>
            </a:r>
          </a:p>
          <a:p>
            <a:pPr lvl="1"/>
            <a:r>
              <a:rPr lang="cs-CZ" dirty="0" smtClean="0"/>
              <a:t>Semináře, workshopy (</a:t>
            </a:r>
            <a:r>
              <a:rPr lang="cs-CZ" dirty="0" err="1" smtClean="0"/>
              <a:t>Fon</a:t>
            </a:r>
            <a:r>
              <a:rPr lang="cs-CZ" dirty="0" smtClean="0"/>
              <a:t>. klinika Praha, Audio-</a:t>
            </a:r>
            <a:r>
              <a:rPr lang="cs-CZ" dirty="0" err="1" smtClean="0"/>
              <a:t>Fon</a:t>
            </a:r>
            <a:r>
              <a:rPr lang="cs-CZ" dirty="0" smtClean="0"/>
              <a:t> Brno)</a:t>
            </a:r>
          </a:p>
          <a:p>
            <a:r>
              <a:rPr lang="cs-CZ" sz="3300" dirty="0" smtClean="0"/>
              <a:t>Učební texty foniatrie</a:t>
            </a:r>
          </a:p>
          <a:p>
            <a:pPr lvl="1"/>
            <a:r>
              <a:rPr lang="cs-CZ" sz="2600" dirty="0" smtClean="0"/>
              <a:t>1x vyšla (Dlouhá-Černý), 1x ocenění vyšlé knihy (Dršata a kol. Foniatrie-Hlas)</a:t>
            </a:r>
            <a:endParaRPr lang="cs-CZ" sz="3700" dirty="0" smtClean="0"/>
          </a:p>
          <a:p>
            <a:pPr lvl="1"/>
            <a:r>
              <a:rPr lang="cs-CZ" sz="2600" dirty="0" smtClean="0"/>
              <a:t>3 knihy v rozpracování</a:t>
            </a:r>
          </a:p>
          <a:p>
            <a:pPr lvl="1">
              <a:buNone/>
            </a:pPr>
            <a:r>
              <a:rPr lang="cs-CZ" sz="2900" dirty="0" smtClean="0"/>
              <a:t>…sledujte kamenná a internetová knihkupectví</a:t>
            </a:r>
            <a:endParaRPr lang="cs-CZ" sz="3200" dirty="0" smtClean="0"/>
          </a:p>
          <a:p>
            <a:r>
              <a:rPr lang="cs-CZ" dirty="0" smtClean="0"/>
              <a:t>Osvěta: </a:t>
            </a:r>
          </a:p>
          <a:p>
            <a:pPr lvl="1"/>
            <a:r>
              <a:rPr lang="cs-CZ" dirty="0" smtClean="0"/>
              <a:t>„Bílá sobota“ (screening sluchových vad) 16.3.2013</a:t>
            </a:r>
          </a:p>
          <a:p>
            <a:pPr lvl="1"/>
            <a:r>
              <a:rPr lang="cs-CZ" dirty="0" smtClean="0"/>
              <a:t>Světový den hlasu 16. dubna </a:t>
            </a:r>
            <a:r>
              <a:rPr lang="cs-CZ" sz="2400" dirty="0" smtClean="0">
                <a:hlinkClick r:id="rId3"/>
              </a:rPr>
              <a:t>http://www.</a:t>
            </a:r>
            <a:r>
              <a:rPr lang="cs-CZ" sz="2400" dirty="0" err="1" smtClean="0">
                <a:hlinkClick r:id="rId3"/>
              </a:rPr>
              <a:t>world</a:t>
            </a:r>
            <a:r>
              <a:rPr lang="cs-CZ" sz="2400" dirty="0" smtClean="0">
                <a:hlinkClick r:id="rId3"/>
              </a:rPr>
              <a:t>-</a:t>
            </a:r>
            <a:r>
              <a:rPr lang="cs-CZ" sz="2400" dirty="0" err="1" smtClean="0">
                <a:hlinkClick r:id="rId3"/>
              </a:rPr>
              <a:t>voice</a:t>
            </a:r>
            <a:r>
              <a:rPr lang="cs-CZ" sz="2400" dirty="0" smtClean="0">
                <a:hlinkClick r:id="rId3"/>
              </a:rPr>
              <a:t>-</a:t>
            </a:r>
            <a:r>
              <a:rPr lang="cs-CZ" sz="2400" dirty="0" err="1" smtClean="0">
                <a:hlinkClick r:id="rId3"/>
              </a:rPr>
              <a:t>day.org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…nevyžaduje žádná speciální vybavení: </a:t>
            </a:r>
            <a:br>
              <a:rPr lang="cs-CZ" i="1" dirty="0" smtClean="0"/>
            </a:br>
            <a:r>
              <a:rPr lang="cs-CZ" i="1" u="sng" dirty="0" smtClean="0">
                <a:solidFill>
                  <a:srgbClr val="FF0000"/>
                </a:solidFill>
              </a:rPr>
              <a:t>účast je otázkou vůle a vztahu k foniatrii</a:t>
            </a:r>
            <a:r>
              <a:rPr lang="cs-CZ" i="1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232183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 a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500726"/>
          </a:xfrm>
        </p:spPr>
        <p:txBody>
          <a:bodyPr>
            <a:normAutofit fontScale="92500" lnSpcReduction="10000"/>
          </a:bodyPr>
          <a:lstStyle/>
          <a:p>
            <a:pPr rtl="0" eaLnBrk="1" latinLnBrk="0" hangingPunct="1"/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Jednání PS SZV na MZČR: </a:t>
            </a:r>
            <a:r>
              <a:rPr lang="cs-CZ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nové kódy </a:t>
            </a:r>
            <a:r>
              <a:rPr lang="cs-CZ" sz="3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odb</a:t>
            </a:r>
            <a:r>
              <a:rPr lang="cs-CZ" sz="3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702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(FON )</a:t>
            </a:r>
            <a:endParaRPr lang="cs-CZ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smtClean="0"/>
              <a:t>ke „základním“ kódům ORL (morfologie) se přičte „nadstavbový“: 72024</a:t>
            </a:r>
          </a:p>
          <a:p>
            <a:pPr lvl="1"/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jediná možnost jak zabránit propadu v důsledku sjednocení úhrad kódů </a:t>
            </a:r>
            <a:r>
              <a:rPr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71111, -112, -113 a 72…</a:t>
            </a:r>
            <a:r>
              <a:rPr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</a:t>
            </a:r>
            <a:endParaRPr lang="cs-CZ" sz="2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smtClean="0"/>
              <a:t>platnost od 1/2014, ekonomický efekt srovnatelný s předchozím stavem</a:t>
            </a:r>
            <a:endParaRPr lang="cs-CZ" sz="2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/>
            <a:endParaRPr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Nový systém přidělování sluchadel – dokončení podkladů</a:t>
            </a:r>
            <a:b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(podstatné připravil již minulý Výbor)  </a:t>
            </a:r>
            <a:b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</a:t>
            </a:r>
            <a:r>
              <a:rPr lang="cs-CZ" sz="26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…Talach</a:t>
            </a:r>
            <a:endParaRPr lang="cs-CZ" sz="2600" i="1" dirty="0" smtClean="0"/>
          </a:p>
          <a:p>
            <a:r>
              <a:rPr lang="cs-CZ" sz="2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</a:t>
            </a:r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2600" dirty="0" smtClean="0"/>
              <a:t>277/2004 (řízení motor. vozidel;  2012-13): návrh změny</a:t>
            </a:r>
          </a:p>
          <a:p>
            <a:pPr lvl="1"/>
            <a:r>
              <a:rPr lang="cs-CZ" sz="2200" dirty="0" smtClean="0"/>
              <a:t>Chrobok, Lejska, Dršata</a:t>
            </a:r>
            <a:endParaRPr lang="cs-CZ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Jednání odborných sekcí na ORL Výboru (5/2013)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Certifikovaný kurs foniatrie („atestace“)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11494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Aspiranti: dlouhodobě cca. stejný počet (</a:t>
            </a:r>
            <a:r>
              <a:rPr lang="cs-CZ" dirty="0" err="1" smtClean="0"/>
              <a:t>info</a:t>
            </a:r>
            <a:r>
              <a:rPr lang="cs-CZ" dirty="0" smtClean="0"/>
              <a:t>. </a:t>
            </a:r>
            <a:r>
              <a:rPr lang="cs-CZ" dirty="0" err="1" smtClean="0"/>
              <a:t>doc.Dlouhá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Úbytek foniatrů?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prosím konkrétní informaci výboru</a:t>
            </a:r>
            <a:endParaRPr lang="cs-CZ" sz="2300" dirty="0" smtClean="0"/>
          </a:p>
          <a:p>
            <a:r>
              <a:rPr lang="cs-CZ" dirty="0" smtClean="0"/>
              <a:t>Stážování rozšíření možností</a:t>
            </a:r>
          </a:p>
          <a:p>
            <a:pPr lvl="1"/>
            <a:r>
              <a:rPr lang="cs-CZ" dirty="0" smtClean="0"/>
              <a:t>Foniatrická klinika</a:t>
            </a:r>
          </a:p>
          <a:p>
            <a:pPr lvl="1"/>
            <a:r>
              <a:rPr lang="cs-CZ" dirty="0" smtClean="0"/>
              <a:t>další akreditovaná pracoviště </a:t>
            </a:r>
            <a:r>
              <a:rPr lang="cs-CZ" sz="2300" dirty="0" smtClean="0"/>
              <a:t>(Hlasové centrum Praha, ORL Hradec Král.)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jednání o školení ve firmách jako součást přípravy </a:t>
            </a:r>
            <a:br>
              <a:rPr lang="cs-CZ" dirty="0" smtClean="0"/>
            </a:br>
            <a:r>
              <a:rPr lang="cs-CZ" sz="2400" dirty="0" smtClean="0"/>
              <a:t>(sluchadla, audio.technika OAE, ABR aj.)</a:t>
            </a:r>
            <a:endParaRPr lang="cs-CZ" dirty="0" smtClean="0"/>
          </a:p>
          <a:p>
            <a:pPr lvl="1">
              <a:buFont typeface="Wingdings"/>
              <a:buChar char="à"/>
            </a:pPr>
            <a:r>
              <a:rPr lang="cs-CZ" dirty="0" smtClean="0"/>
              <a:t>program (</a:t>
            </a:r>
            <a:r>
              <a:rPr lang="cs-CZ" dirty="0" err="1" smtClean="0"/>
              <a:t>logbook</a:t>
            </a:r>
            <a:r>
              <a:rPr lang="cs-CZ" dirty="0" smtClean="0"/>
              <a:t>)</a:t>
            </a:r>
          </a:p>
          <a:p>
            <a:r>
              <a:rPr lang="cs-CZ" dirty="0" smtClean="0"/>
              <a:t>Rozšíření zkoušejících: </a:t>
            </a:r>
          </a:p>
          <a:p>
            <a:pPr lvl="1"/>
            <a:r>
              <a:rPr lang="cs-CZ" dirty="0" err="1" smtClean="0"/>
              <a:t>doc.Dlouhá</a:t>
            </a:r>
            <a:r>
              <a:rPr lang="cs-CZ" dirty="0" smtClean="0"/>
              <a:t>, </a:t>
            </a:r>
            <a:r>
              <a:rPr lang="cs-CZ" dirty="0" err="1" smtClean="0"/>
              <a:t>dr.Černý</a:t>
            </a:r>
            <a:r>
              <a:rPr lang="cs-CZ" dirty="0" smtClean="0"/>
              <a:t> (</a:t>
            </a:r>
            <a:r>
              <a:rPr lang="cs-CZ" dirty="0" err="1" smtClean="0"/>
              <a:t>Fon.klinika</a:t>
            </a:r>
            <a:r>
              <a:rPr lang="cs-CZ" dirty="0" smtClean="0"/>
              <a:t> Praha), </a:t>
            </a:r>
          </a:p>
          <a:p>
            <a:pPr lvl="1"/>
            <a:r>
              <a:rPr lang="cs-CZ" dirty="0" err="1" smtClean="0"/>
              <a:t>doc.Lejska</a:t>
            </a:r>
            <a:r>
              <a:rPr lang="cs-CZ" dirty="0" smtClean="0"/>
              <a:t> (od r.2013), </a:t>
            </a:r>
            <a:r>
              <a:rPr lang="cs-CZ" dirty="0" err="1" smtClean="0"/>
              <a:t>prof.Chrobok</a:t>
            </a:r>
            <a:r>
              <a:rPr lang="cs-CZ" dirty="0" smtClean="0"/>
              <a:t> (od r. 2014)</a:t>
            </a:r>
          </a:p>
          <a:p>
            <a:r>
              <a:rPr lang="cs-CZ" dirty="0" smtClean="0"/>
              <a:t>Zpětná vazba od absolventů zkoušek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cs-CZ" dirty="0" err="1" smtClean="0"/>
              <a:t>Certif</a:t>
            </a:r>
            <a:r>
              <a:rPr lang="cs-CZ" dirty="0" smtClean="0"/>
              <a:t>. kurs Technická audiologie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42928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Východisko: </a:t>
            </a:r>
          </a:p>
          <a:p>
            <a:pPr lvl="1"/>
            <a:r>
              <a:rPr lang="cs-CZ" dirty="0" smtClean="0"/>
              <a:t>vzdělávání audiologie v EU není jednotné (různé úrovně);</a:t>
            </a:r>
          </a:p>
          <a:p>
            <a:pPr lvl="1"/>
            <a:r>
              <a:rPr lang="cs-CZ" dirty="0" smtClean="0"/>
              <a:t>Většinový trend: Bc. studium</a:t>
            </a:r>
          </a:p>
          <a:p>
            <a:pPr lvl="1"/>
            <a:r>
              <a:rPr lang="cs-CZ" dirty="0" smtClean="0"/>
              <a:t>ČR: tlak na vznik vzdělávání audiologie (firmy, ČSORLCHHK)</a:t>
            </a:r>
          </a:p>
          <a:p>
            <a:r>
              <a:rPr lang="cs-CZ" dirty="0" smtClean="0"/>
              <a:t>Podstata kursu</a:t>
            </a:r>
          </a:p>
          <a:p>
            <a:pPr lvl="1"/>
            <a:r>
              <a:rPr lang="cs-CZ" dirty="0" smtClean="0"/>
              <a:t>iniciátor: </a:t>
            </a:r>
            <a:r>
              <a:rPr lang="cs-CZ" dirty="0" err="1" smtClean="0"/>
              <a:t>prof.Syka</a:t>
            </a:r>
            <a:r>
              <a:rPr lang="cs-CZ" dirty="0" smtClean="0"/>
              <a:t> (ČAV); za foniatrii: Lejska, Dršata</a:t>
            </a:r>
          </a:p>
          <a:p>
            <a:pPr lvl="1"/>
            <a:r>
              <a:rPr lang="cs-CZ" dirty="0" smtClean="0"/>
              <a:t>školení za účasti foniatrů, </a:t>
            </a:r>
            <a:r>
              <a:rPr lang="cs-CZ" dirty="0" err="1" smtClean="0"/>
              <a:t>sluchadl</a:t>
            </a:r>
            <a:r>
              <a:rPr lang="cs-CZ" dirty="0" smtClean="0"/>
              <a:t>. firem (v jednání)</a:t>
            </a:r>
          </a:p>
          <a:p>
            <a:pPr lvl="1"/>
            <a:r>
              <a:rPr lang="cs-CZ" dirty="0" smtClean="0"/>
              <a:t>náplň: audio. přístroje, hygiena, výzkum, m.</a:t>
            </a:r>
            <a:r>
              <a:rPr lang="cs-CZ" dirty="0" err="1" smtClean="0"/>
              <a:t>j</a:t>
            </a:r>
            <a:r>
              <a:rPr lang="cs-CZ" dirty="0" smtClean="0"/>
              <a:t>. technická stránka sluchadel, seřízení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Sluchadla dále vydává a bude vydávat lékař!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žádná legislativní změna se nechystá,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nebezpečí spíše od investorů s volným kapitálem</a:t>
            </a:r>
          </a:p>
          <a:p>
            <a:pPr lvl="1"/>
            <a:r>
              <a:rPr lang="cs-CZ" dirty="0" smtClean="0"/>
              <a:t>Výbor apeluje na dodržování kvalitní péče v oblasti sluchové protetiky (dolaďování sluchadel, termíny objednávání dětí)</a:t>
            </a:r>
          </a:p>
          <a:p>
            <a:pPr lvl="1"/>
            <a:r>
              <a:rPr lang="cs-CZ" dirty="0" smtClean="0"/>
              <a:t>technický audiolog může být pomocníkem </a:t>
            </a:r>
            <a:br>
              <a:rPr lang="cs-CZ" dirty="0" smtClean="0"/>
            </a:br>
            <a:r>
              <a:rPr lang="cs-CZ" dirty="0" smtClean="0"/>
              <a:t>(zejm. větší pracoviště: přístroje, vyšetření, servis)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Výhledy pro foniatrii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21497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Re-orientace v evropském a českém kontextu</a:t>
            </a:r>
          </a:p>
          <a:p>
            <a:pPr lvl="1"/>
            <a:r>
              <a:rPr lang="cs-CZ" dirty="0" smtClean="0"/>
              <a:t>Hlas: </a:t>
            </a:r>
          </a:p>
          <a:p>
            <a:pPr lvl="2"/>
            <a:r>
              <a:rPr lang="cs-CZ" dirty="0" smtClean="0"/>
              <a:t>Injektáže, BHL, </a:t>
            </a:r>
            <a:r>
              <a:rPr lang="cs-CZ" dirty="0" err="1" smtClean="0"/>
              <a:t>papilomatosa</a:t>
            </a:r>
            <a:r>
              <a:rPr lang="cs-CZ" dirty="0" smtClean="0"/>
              <a:t>, </a:t>
            </a:r>
            <a:r>
              <a:rPr lang="cs-CZ" dirty="0" err="1" smtClean="0"/>
              <a:t>reflux</a:t>
            </a:r>
            <a:r>
              <a:rPr lang="cs-CZ" dirty="0" smtClean="0"/>
              <a:t>, polykání</a:t>
            </a:r>
          </a:p>
          <a:p>
            <a:pPr lvl="1"/>
            <a:r>
              <a:rPr lang="cs-CZ" dirty="0" smtClean="0"/>
              <a:t>Sluch:</a:t>
            </a:r>
          </a:p>
          <a:p>
            <a:pPr lvl="2"/>
            <a:r>
              <a:rPr lang="cs-CZ" dirty="0" smtClean="0"/>
              <a:t>Screening novorozenců! </a:t>
            </a:r>
            <a:r>
              <a:rPr lang="cs-CZ" dirty="0" smtClean="0">
                <a:sym typeface="Wingdings" pitchFamily="2" charset="2"/>
              </a:rPr>
              <a:t> sluchová rehabilitace</a:t>
            </a:r>
            <a:endParaRPr lang="cs-CZ" dirty="0" smtClean="0"/>
          </a:p>
          <a:p>
            <a:pPr lvl="2"/>
            <a:r>
              <a:rPr lang="cs-CZ" dirty="0" smtClean="0"/>
              <a:t>Sluchadla: v EU převážně sluchadloví </a:t>
            </a:r>
            <a:r>
              <a:rPr lang="cs-CZ" dirty="0" err="1" smtClean="0"/>
              <a:t>akustici</a:t>
            </a:r>
            <a:endParaRPr lang="cs-CZ" dirty="0" smtClean="0"/>
          </a:p>
          <a:p>
            <a:pPr lvl="1"/>
            <a:r>
              <a:rPr lang="cs-CZ" dirty="0" smtClean="0"/>
              <a:t>Řeč: trvalé těžiště foniatrie (komunikační poruchy)</a:t>
            </a:r>
          </a:p>
          <a:p>
            <a:pPr lvl="2"/>
            <a:r>
              <a:rPr lang="cs-CZ" dirty="0" smtClean="0"/>
              <a:t>spolupráce mezioborová, </a:t>
            </a:r>
            <a:r>
              <a:rPr lang="cs-CZ" dirty="0" err="1" smtClean="0"/>
              <a:t>mezikolegiální</a:t>
            </a:r>
            <a:r>
              <a:rPr lang="cs-CZ" dirty="0" smtClean="0"/>
              <a:t> (</a:t>
            </a:r>
            <a:r>
              <a:rPr lang="cs-CZ" dirty="0" err="1" smtClean="0"/>
              <a:t>fon</a:t>
            </a:r>
            <a:r>
              <a:rPr lang="cs-CZ" dirty="0" smtClean="0"/>
              <a:t>. praxe - centra)</a:t>
            </a:r>
          </a:p>
          <a:p>
            <a:pPr rtl="0" eaLnBrk="1" latinLnBrk="0" hangingPunct="1"/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Vzdělávání a mezinárodní spolupráce</a:t>
            </a:r>
          </a:p>
          <a:p>
            <a:pPr lvl="1"/>
            <a:r>
              <a:rPr lang="cs-CZ" sz="2800" dirty="0" smtClean="0"/>
              <a:t>Unie evropských foniatrů (UEP)</a:t>
            </a:r>
          </a:p>
          <a:p>
            <a:pPr lvl="2"/>
            <a:r>
              <a:rPr lang="cs-CZ" sz="2400" dirty="0" smtClean="0"/>
              <a:t>evropská organizace foniatrie (opora české </a:t>
            </a:r>
            <a:r>
              <a:rPr lang="cs-CZ" sz="2400" dirty="0" err="1" smtClean="0"/>
              <a:t>Fon.sekce</a:t>
            </a:r>
            <a:r>
              <a:rPr lang="cs-CZ" sz="2400" dirty="0" smtClean="0"/>
              <a:t>)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  <a:sym typeface="Wingdings" pitchFamily="2" charset="2"/>
              </a:rPr>
              <a:t>výhody členství UEP: zejm. zájemci o vzdělávání, lékaři klinik!</a:t>
            </a:r>
            <a:br>
              <a:rPr lang="cs-CZ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cs-CZ" dirty="0" smtClean="0">
                <a:sym typeface="Wingdings" pitchFamily="2" charset="2"/>
              </a:rPr>
              <a:t>(snížené poplatky, přednostní akceptace, evropské kredity)</a:t>
            </a:r>
            <a:endParaRPr lang="cs-CZ" sz="2400" dirty="0" smtClean="0"/>
          </a:p>
          <a:p>
            <a:pPr lvl="1"/>
            <a:r>
              <a:rPr lang="cs-CZ" dirty="0" smtClean="0"/>
              <a:t>Evropská akademie foniatrie (EAP)</a:t>
            </a:r>
            <a:endParaRPr lang="cs-CZ" sz="2800" dirty="0" smtClean="0"/>
          </a:p>
          <a:p>
            <a:pPr lvl="2"/>
            <a:r>
              <a:rPr lang="cs-CZ" sz="2400" dirty="0" smtClean="0"/>
              <a:t>EAP: nástroj UEP ke vzdělávání (-</a:t>
            </a:r>
            <a:r>
              <a:rPr lang="cs-CZ" dirty="0" smtClean="0">
                <a:sym typeface="Wingdings" pitchFamily="2" charset="2"/>
              </a:rPr>
              <a:t>bibliotéka, </a:t>
            </a:r>
            <a:r>
              <a:rPr lang="cs-CZ" sz="2400" dirty="0" err="1" smtClean="0"/>
              <a:t>logbook</a:t>
            </a:r>
            <a:r>
              <a:rPr lang="cs-CZ" sz="2400" dirty="0" smtClean="0"/>
              <a:t>, </a:t>
            </a:r>
            <a:r>
              <a:rPr lang="cs-CZ" dirty="0" smtClean="0">
                <a:sym typeface="Wingdings" pitchFamily="2" charset="2"/>
              </a:rPr>
              <a:t>kredity)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/>
          <a:lstStyle/>
          <a:p>
            <a:r>
              <a:rPr lang="cs-CZ" dirty="0" smtClean="0"/>
              <a:t>Plánované aktivity 2013-14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50072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Odborné semináře foniatrických pracovišť</a:t>
            </a:r>
            <a:endParaRPr lang="cs-CZ" sz="2800" dirty="0" smtClean="0"/>
          </a:p>
          <a:p>
            <a:pPr lvl="1"/>
            <a:r>
              <a:rPr lang="cs-CZ" dirty="0" smtClean="0"/>
              <a:t>Sledujte </a:t>
            </a:r>
            <a:r>
              <a:rPr lang="cs-CZ" sz="4000" dirty="0" smtClean="0">
                <a:hlinkClick r:id="rId3"/>
              </a:rPr>
              <a:t>www.foniatrie.</a:t>
            </a:r>
            <a:r>
              <a:rPr lang="cs-CZ" sz="4000" dirty="0" err="1" smtClean="0">
                <a:hlinkClick r:id="rId3"/>
              </a:rPr>
              <a:t>eu</a:t>
            </a:r>
            <a:endParaRPr lang="cs-CZ" dirty="0" smtClean="0"/>
          </a:p>
          <a:p>
            <a:r>
              <a:rPr lang="cs-CZ" dirty="0" smtClean="0"/>
              <a:t>Odborné semináře sluchadlových firem</a:t>
            </a:r>
          </a:p>
          <a:p>
            <a:pPr lvl="1"/>
            <a:r>
              <a:rPr lang="cs-CZ" dirty="0" smtClean="0"/>
              <a:t>spolupráce s </a:t>
            </a:r>
            <a:r>
              <a:rPr lang="cs-CZ" dirty="0" err="1" smtClean="0"/>
              <a:t>Fon.sekcí</a:t>
            </a:r>
            <a:r>
              <a:rPr lang="cs-CZ" dirty="0" smtClean="0"/>
              <a:t> (kredity) – v jednání</a:t>
            </a:r>
          </a:p>
          <a:p>
            <a:r>
              <a:rPr lang="cs-CZ" b="1" dirty="0" smtClean="0"/>
              <a:t>Foniatrický kongres</a:t>
            </a:r>
          </a:p>
          <a:p>
            <a:pPr lvl="1"/>
            <a:r>
              <a:rPr lang="cs-CZ" b="1" dirty="0" smtClean="0"/>
              <a:t>18. – 20. 9. 2014: Praha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(Hlasové a sluchové centrum Praha; prim.</a:t>
            </a:r>
            <a:r>
              <a:rPr lang="cs-CZ" dirty="0" err="1" smtClean="0"/>
              <a:t>J.Vydrová</a:t>
            </a:r>
            <a:r>
              <a:rPr lang="cs-CZ" dirty="0" smtClean="0"/>
              <a:t>)</a:t>
            </a:r>
          </a:p>
          <a:p>
            <a:pPr lvl="1"/>
            <a:r>
              <a:rPr lang="cs-CZ" sz="2900" dirty="0" smtClean="0"/>
              <a:t>2015: Ústí </a:t>
            </a:r>
            <a:r>
              <a:rPr lang="cs-CZ" sz="2900" dirty="0" err="1" smtClean="0"/>
              <a:t>n.Labem</a:t>
            </a:r>
            <a:r>
              <a:rPr lang="cs-CZ" sz="2900" dirty="0" smtClean="0"/>
              <a:t> (v jednání)</a:t>
            </a:r>
          </a:p>
          <a:p>
            <a:pPr lvl="1"/>
            <a:r>
              <a:rPr lang="cs-CZ" dirty="0" smtClean="0"/>
              <a:t>2016: Ostrava (ORL klinika; doc. </a:t>
            </a:r>
            <a:r>
              <a:rPr lang="cs-CZ" dirty="0" smtClean="0"/>
              <a:t>Komínek - návrh)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Všem plánujícím odbornou akci: zaštítění </a:t>
            </a:r>
            <a:r>
              <a:rPr lang="cs-CZ" dirty="0" err="1" smtClean="0">
                <a:solidFill>
                  <a:srgbClr val="FF0000"/>
                </a:solidFill>
              </a:rPr>
              <a:t>Fon</a:t>
            </a:r>
            <a:r>
              <a:rPr lang="cs-CZ" dirty="0" smtClean="0">
                <a:solidFill>
                  <a:srgbClr val="FF0000"/>
                </a:solidFill>
              </a:rPr>
              <a:t>. sekcí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cs-CZ" dirty="0" err="1" smtClean="0">
                <a:solidFill>
                  <a:srgbClr val="FF0000"/>
                </a:solidFill>
                <a:sym typeface="Wingdings" pitchFamily="2" charset="2"/>
              </a:rPr>
              <a:t>info</a:t>
            </a:r>
            <a:r>
              <a:rPr lang="cs-CZ" dirty="0" smtClean="0">
                <a:solidFill>
                  <a:srgbClr val="FF0000"/>
                </a:solidFill>
                <a:sym typeface="Wingdings" pitchFamily="2" charset="2"/>
              </a:rPr>
              <a:t>. na výbor </a:t>
            </a:r>
            <a:r>
              <a:rPr lang="cs-CZ" dirty="0" err="1" smtClean="0">
                <a:solidFill>
                  <a:srgbClr val="FF0000"/>
                </a:solidFill>
                <a:sym typeface="Wingdings" pitchFamily="2" charset="2"/>
              </a:rPr>
              <a:t>Fon.sekce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rozšíření mezi foniatry (databáze adres),</a:t>
            </a:r>
          </a:p>
          <a:p>
            <a:pPr lvl="1"/>
            <a:r>
              <a:rPr lang="cs-CZ" dirty="0" smtClean="0"/>
              <a:t>sladění s akcemi ORL a dalších foniatrických pracovišť, </a:t>
            </a:r>
          </a:p>
          <a:p>
            <a:pPr lvl="1"/>
            <a:r>
              <a:rPr lang="cs-CZ" dirty="0" smtClean="0"/>
              <a:t>kredity!</a:t>
            </a:r>
            <a:endParaRPr lang="cs-CZ" sz="2600" dirty="0" smtClean="0"/>
          </a:p>
          <a:p>
            <a:r>
              <a:rPr lang="cs-CZ" dirty="0" smtClean="0"/>
              <a:t>Ostatní: poradní sbor </a:t>
            </a:r>
          </a:p>
          <a:p>
            <a:pPr lvl="1"/>
            <a:r>
              <a:rPr lang="cs-CZ" sz="2900" dirty="0" smtClean="0"/>
              <a:t>odborný (viz „řidiči“)</a:t>
            </a:r>
          </a:p>
          <a:p>
            <a:pPr lvl="1"/>
            <a:r>
              <a:rPr lang="cs-CZ" sz="2900" dirty="0" smtClean="0"/>
              <a:t>ekonomický (viz „kódy“)</a:t>
            </a:r>
          </a:p>
        </p:txBody>
      </p:sp>
    </p:spTree>
    <p:extLst>
      <p:ext uri="{BB962C8B-B14F-4D97-AF65-F5344CB8AC3E}">
        <p14:creationId xmlns:p14="http://schemas.microsoft.com/office/powerpoint/2010/main" xmlns="" val="3641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Připomínky, náměty: 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2000" b="1" dirty="0" smtClean="0">
                <a:solidFill>
                  <a:srgbClr val="FF0000"/>
                </a:solidFill>
              </a:rPr>
              <a:t>pište na Výbor </a:t>
            </a:r>
            <a:r>
              <a:rPr lang="cs-CZ" sz="2000" b="1" dirty="0" err="1" smtClean="0">
                <a:solidFill>
                  <a:srgbClr val="FF0000"/>
                </a:solidFill>
              </a:rPr>
              <a:t>Fon.sekce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hlinkClick r:id="rId3"/>
              </a:rPr>
              <a:t>jakub.drsata</a:t>
            </a:r>
            <a:r>
              <a:rPr lang="cs-CZ" sz="2000" b="1" dirty="0" smtClean="0">
                <a:solidFill>
                  <a:srgbClr val="FF0000"/>
                </a:solidFill>
                <a:hlinkClick r:id="rId3"/>
              </a:rPr>
              <a:t>@</a:t>
            </a:r>
            <a:r>
              <a:rPr lang="cs-CZ" sz="2000" b="1" dirty="0" err="1" smtClean="0">
                <a:solidFill>
                  <a:srgbClr val="FF0000"/>
                </a:solidFill>
                <a:hlinkClick r:id="rId3"/>
              </a:rPr>
              <a:t>fnhk.cz</a:t>
            </a:r>
            <a:r>
              <a:rPr lang="cs-CZ" sz="2000" b="1" dirty="0" smtClean="0">
                <a:solidFill>
                  <a:srgbClr val="FF0000"/>
                </a:solidFill>
              </a:rPr>
              <a:t>  nebo komukoliv z členů Výboru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68810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214422"/>
            <a:ext cx="8501122" cy="5357850"/>
          </a:xfrm>
        </p:spPr>
        <p:txBody>
          <a:bodyPr>
            <a:normAutofit fontScale="55000" lnSpcReduction="20000"/>
          </a:bodyPr>
          <a:lstStyle/>
          <a:p>
            <a:pPr rtl="0" eaLnBrk="1" latinLnBrk="0" hangingPunct="1"/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MUDr. Jakub Dršata, Ph.D.;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jakub.drsata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@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fnhk.cz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endParaRPr lang="cs-CZ" dirty="0" smtClean="0"/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předseda výboru foniatrické sekce ČSORLCHHK ČLS JEP, národní koordinátor pro UEP</a:t>
            </a:r>
            <a:endParaRPr lang="cs-CZ" dirty="0" smtClean="0"/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Klinika otorinolaryngologie a chirurgie hlavy a krku, Fakultní nemocnice Hradec Králové; </a:t>
            </a:r>
            <a:b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Univerzita Karlova v Praze, Lékařská fakulta v Hradci Králové </a:t>
            </a:r>
            <a:endParaRPr lang="cs-CZ" dirty="0" smtClean="0"/>
          </a:p>
          <a:p>
            <a:pPr rtl="0" eaLnBrk="1" latinLnBrk="0" hangingPunct="1"/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Doc. MUDr. Olga Dlouhá, CSc.;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olga.dlouha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@lf1.cuni.cz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cs-CZ" dirty="0" smtClean="0"/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členka výboru foniatrické sekce ČSORLCHHK </a:t>
            </a:r>
            <a:r>
              <a:rPr lang="cs-CZ" dirty="0" smtClean="0"/>
              <a:t>ČLS JEP, </a:t>
            </a:r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zástupce UEP v EAP pro vzdělávání</a:t>
            </a:r>
            <a:endParaRPr lang="cs-CZ" dirty="0" smtClean="0"/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Foniatrická klinika 1. LF UK a VFN</a:t>
            </a:r>
            <a:endParaRPr lang="cs-CZ" dirty="0" smtClean="0"/>
          </a:p>
          <a:p>
            <a:pPr rtl="0" eaLnBrk="1" latinLnBrk="0" hangingPunct="1"/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MUDr. Radan Havlík, Ph.D.;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radan.ha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@seznam.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cz</a:t>
            </a:r>
            <a:r>
              <a:rPr lang="cs-CZ" dirty="0" smtClean="0"/>
              <a:t> </a:t>
            </a:r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 výboru foniatrické sekce </a:t>
            </a:r>
            <a:r>
              <a:rPr lang="cs-CZ" dirty="0" smtClean="0"/>
              <a:t>ČSORLCHHK ČLS JEP</a:t>
            </a:r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AUDIO - </a:t>
            </a:r>
            <a:r>
              <a:rPr lang="cs-CZ" sz="28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</a:t>
            </a:r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Centr. s.r.o.</a:t>
            </a:r>
            <a:endParaRPr lang="cs-CZ" dirty="0" smtClean="0"/>
          </a:p>
          <a:p>
            <a:pPr rtl="0" eaLnBrk="1" latinLnBrk="0" hangingPunct="1"/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MUDr. Ivan Jedlička;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ivan.jedlicka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@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quick.cz</a:t>
            </a:r>
            <a:endParaRPr lang="cs-CZ" dirty="0" smtClean="0"/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 výboru foniatrické sekce ČSORLCHHK </a:t>
            </a:r>
            <a:r>
              <a:rPr lang="cs-CZ" dirty="0" smtClean="0"/>
              <a:t>ČLS JEP a </a:t>
            </a:r>
            <a:r>
              <a:rPr lang="cs-CZ" sz="28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webmaster</a:t>
            </a:r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 smtClean="0">
                <a:hlinkClick r:id="rId6"/>
              </a:rPr>
              <a:t>www.foniatrie.</a:t>
            </a:r>
            <a:r>
              <a:rPr lang="cs-CZ" dirty="0" err="1" smtClean="0">
                <a:hlinkClick r:id="rId6"/>
              </a:rPr>
              <a:t>eu</a:t>
            </a:r>
            <a:endParaRPr lang="cs-CZ" dirty="0" smtClean="0"/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Středisko lékařské péče, spol. s r. o., Praha 6. </a:t>
            </a:r>
            <a:endParaRPr lang="cs-CZ" dirty="0" smtClean="0"/>
          </a:p>
          <a:p>
            <a:pPr rtl="0" eaLnBrk="1" latinLnBrk="0" hangingPunct="1"/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MUDr. Tomáš Talach;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tomas.talach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@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gmail.com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endParaRPr lang="cs-CZ" dirty="0" smtClean="0"/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 výboru foniatrické sekce ČSORLCHHK </a:t>
            </a:r>
            <a:r>
              <a:rPr lang="cs-CZ" dirty="0" smtClean="0"/>
              <a:t>ČLS JEP</a:t>
            </a:r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Klinika otorinolaryngologie a chirurgie hlavy a krku, Fakultní nemocnice u sv. Anny, Brno</a:t>
            </a:r>
          </a:p>
          <a:p>
            <a:endParaRPr lang="cs-CZ" sz="3200" dirty="0" smtClean="0"/>
          </a:p>
          <a:p>
            <a:r>
              <a:rPr lang="cs-CZ" sz="3200" dirty="0" smtClean="0"/>
              <a:t>prim. MUDr. Jitka Vydrová; </a:t>
            </a:r>
            <a:r>
              <a:rPr lang="cs-CZ" sz="3200" dirty="0" err="1" smtClean="0">
                <a:hlinkClick r:id="rId8"/>
              </a:rPr>
              <a:t>vydrova</a:t>
            </a:r>
            <a:r>
              <a:rPr lang="cs-CZ" sz="3200" dirty="0" smtClean="0">
                <a:hlinkClick r:id="rId8"/>
              </a:rPr>
              <a:t>@</a:t>
            </a:r>
            <a:r>
              <a:rPr lang="cs-CZ" sz="3200" dirty="0" err="1" smtClean="0">
                <a:hlinkClick r:id="rId8"/>
              </a:rPr>
              <a:t>medico.cz</a:t>
            </a:r>
            <a:r>
              <a:rPr lang="cs-CZ" sz="3200" dirty="0" smtClean="0"/>
              <a:t> </a:t>
            </a:r>
          </a:p>
          <a:p>
            <a:pPr lvl="1"/>
            <a:r>
              <a:rPr lang="cs-CZ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zástupce UEP v EAP pro vzdělávání, </a:t>
            </a:r>
            <a:r>
              <a:rPr lang="cs-CZ" dirty="0" smtClean="0"/>
              <a:t>členka výboru ČSORLCHHK ČLS JEP</a:t>
            </a:r>
            <a:endParaRPr lang="cs-CZ" sz="2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 smtClean="0"/>
              <a:t>Hlasové a sluchové centrum Praha</a:t>
            </a:r>
            <a:endParaRPr lang="cs-CZ" sz="2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4924</TotalTime>
  <Words>850</Words>
  <Application>Microsoft Office PowerPoint</Application>
  <PresentationFormat>Předvádění na obrazovce (4:3)</PresentationFormat>
  <Paragraphs>171</Paragraphs>
  <Slides>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Plenární schůze foniatrické sekce a Zpráva o činnosti výboru Foniatrické sekce ČSORLCHHK ČLS JEP (1. rok funkčního období)</vt:lpstr>
      <vt:lpstr>Odborné a osvětové akce</vt:lpstr>
      <vt:lpstr>Legislativa a organizace</vt:lpstr>
      <vt:lpstr>Certifikovaný kurs foniatrie („atestace“)</vt:lpstr>
      <vt:lpstr>Certif. kurs Technická audiologie</vt:lpstr>
      <vt:lpstr>Výhledy pro foniatrii</vt:lpstr>
      <vt:lpstr>Plánované aktivity 2013-14</vt:lpstr>
      <vt:lpstr>Diskuse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sekce</dc:title>
  <dc:creator>Chrobok Viktor</dc:creator>
  <cp:lastModifiedBy>drsatjak</cp:lastModifiedBy>
  <cp:revision>472</cp:revision>
  <dcterms:created xsi:type="dcterms:W3CDTF">2013-05-09T19:28:39Z</dcterms:created>
  <dcterms:modified xsi:type="dcterms:W3CDTF">2013-10-14T16:16:50Z</dcterms:modified>
</cp:coreProperties>
</file>